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59" r:id="rId5"/>
    <p:sldId id="281" r:id="rId6"/>
    <p:sldId id="295" r:id="rId7"/>
    <p:sldId id="308" r:id="rId8"/>
    <p:sldId id="305" r:id="rId9"/>
    <p:sldId id="301" r:id="rId10"/>
    <p:sldId id="306" r:id="rId11"/>
    <p:sldId id="300" r:id="rId12"/>
    <p:sldId id="294" r:id="rId13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598" autoAdjust="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38"/>
    </p:cViewPr>
  </p:sorterViewPr>
  <p:notesViewPr>
    <p:cSldViewPr snapToGrid="0">
      <p:cViewPr varScale="1">
        <p:scale>
          <a:sx n="114" d="100"/>
          <a:sy n="114" d="100"/>
        </p:scale>
        <p:origin x="222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4CA90D-FAE5-4CC1-874C-F8C9E6C3EF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7087B5-F672-40FE-9915-815CBA9EB2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26D27-016E-48F5-B33E-8A9AF3259A1C}" type="datetime1">
              <a:rPr lang="en-GB" smtClean="0"/>
              <a:t>08/07/2024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2D30A-24C7-499B-BF2A-8E5130AC9C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0FE9B-9EEE-4F4D-B5DD-0D553217C5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65E75-2179-4AE0-B0C7-D97955CF45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77867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8F8AC0-B329-4373-BBD0-89392C5748D6}" type="datetime1">
              <a:rPr lang="en-GB" smtClean="0"/>
              <a:t>08/07/2024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61EF503-E31C-4FCE-86D9-0C61A5CBE28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12801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EB13613-B0EE-441F-BE95-C20ED5BBA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3556" y="-3643"/>
            <a:ext cx="4613230" cy="6861641"/>
          </a:xfrm>
          <a:custGeom>
            <a:avLst/>
            <a:gdLst>
              <a:gd name="connsiteX0" fmla="*/ 4613230 w 4613230"/>
              <a:gd name="connsiteY0" fmla="*/ 6861641 h 6861641"/>
              <a:gd name="connsiteX1" fmla="*/ 0 w 4613230"/>
              <a:gd name="connsiteY1" fmla="*/ 6861641 h 6861641"/>
              <a:gd name="connsiteX2" fmla="*/ 1788950 w 4613230"/>
              <a:gd name="connsiteY2" fmla="*/ 0 h 6861641"/>
              <a:gd name="connsiteX3" fmla="*/ 4613230 w 4613230"/>
              <a:gd name="connsiteY3" fmla="*/ 0 h 6861641"/>
              <a:gd name="connsiteX4" fmla="*/ 4613230 w 4613230"/>
              <a:gd name="connsiteY4" fmla="*/ 6861641 h 686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230" h="6861641">
                <a:moveTo>
                  <a:pt x="4613230" y="6861641"/>
                </a:moveTo>
                <a:lnTo>
                  <a:pt x="0" y="6861641"/>
                </a:lnTo>
                <a:lnTo>
                  <a:pt x="1788950" y="0"/>
                </a:lnTo>
                <a:lnTo>
                  <a:pt x="4613230" y="0"/>
                </a:lnTo>
                <a:lnTo>
                  <a:pt x="4613230" y="686164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 rtl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399D2ED-C606-4FE3-B01C-3A0A39699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3556" y="-14280"/>
            <a:ext cx="4615080" cy="10637"/>
          </a:xfrm>
          <a:custGeom>
            <a:avLst/>
            <a:gdLst>
              <a:gd name="connsiteX0" fmla="*/ 4615080 w 4615080"/>
              <a:gd name="connsiteY0" fmla="*/ 10637 h 10637"/>
              <a:gd name="connsiteX1" fmla="*/ 0 w 4615080"/>
              <a:gd name="connsiteY1" fmla="*/ 7095 h 10637"/>
              <a:gd name="connsiteX2" fmla="*/ 1850 w 4615080"/>
              <a:gd name="connsiteY2" fmla="*/ 0 h 10637"/>
              <a:gd name="connsiteX3" fmla="*/ 4615080 w 4615080"/>
              <a:gd name="connsiteY3" fmla="*/ 0 h 10637"/>
              <a:gd name="connsiteX4" fmla="*/ 4615080 w 4615080"/>
              <a:gd name="connsiteY4" fmla="*/ 10637 h 1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5080" h="10637">
                <a:moveTo>
                  <a:pt x="4615080" y="10637"/>
                </a:moveTo>
                <a:lnTo>
                  <a:pt x="0" y="7095"/>
                </a:lnTo>
                <a:lnTo>
                  <a:pt x="1850" y="0"/>
                </a:lnTo>
                <a:lnTo>
                  <a:pt x="4615080" y="0"/>
                </a:lnTo>
                <a:lnTo>
                  <a:pt x="4615080" y="1063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05C98F-3390-4876-ACE6-6BDD7A93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-33558" y="0"/>
            <a:ext cx="6705601" cy="8096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6F8EC6-7B48-45CF-933E-F83D29E16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514060" y="1"/>
            <a:ext cx="510363" cy="685799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7FFCAA-1618-46D9-B44D-5CE6E225D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2477" y="365123"/>
            <a:ext cx="589522" cy="64928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F2CA3C-3424-4A00-9FDF-0DC9EFAC2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9340702" y="-10737"/>
            <a:ext cx="2851297" cy="16800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FA2E1A-8693-4B6C-ABF7-81B17586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33557" y="6045958"/>
            <a:ext cx="6876857" cy="8120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C564A0C9-27BD-49AC-A786-23623E329E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23279" y="0"/>
            <a:ext cx="9568721" cy="6858000"/>
          </a:xfrm>
          <a:custGeom>
            <a:avLst/>
            <a:gdLst>
              <a:gd name="connsiteX0" fmla="*/ 1955447 w 9568721"/>
              <a:gd name="connsiteY0" fmla="*/ 0 h 6858000"/>
              <a:gd name="connsiteX1" fmla="*/ 9568721 w 9568721"/>
              <a:gd name="connsiteY1" fmla="*/ 0 h 6858000"/>
              <a:gd name="connsiteX2" fmla="*/ 9568721 w 9568721"/>
              <a:gd name="connsiteY2" fmla="*/ 6858000 h 6858000"/>
              <a:gd name="connsiteX3" fmla="*/ 0 w 9568721"/>
              <a:gd name="connsiteY3" fmla="*/ 6858000 h 6858000"/>
              <a:gd name="connsiteX4" fmla="*/ 0 w 9568721"/>
              <a:gd name="connsiteY4" fmla="*/ 6857998 h 6858000"/>
              <a:gd name="connsiteX5" fmla="*/ 167446 w 9568721"/>
              <a:gd name="connsiteY5" fmla="*/ 68579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8721" h="6858000">
                <a:moveTo>
                  <a:pt x="1955447" y="0"/>
                </a:moveTo>
                <a:lnTo>
                  <a:pt x="9568721" y="0"/>
                </a:lnTo>
                <a:lnTo>
                  <a:pt x="9568721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67446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08E3DBC-8B68-468D-8087-25FED9397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97" y="1040001"/>
            <a:ext cx="3338625" cy="3150159"/>
          </a:xfrm>
        </p:spPr>
        <p:txBody>
          <a:bodyPr rtlCol="0" anchor="t"/>
          <a:lstStyle/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0C672D-EAE7-4BF2-81BB-72858B251D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538" y="4240213"/>
            <a:ext cx="3497262" cy="1801812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 rtl="0"/>
            <a:r>
              <a:rPr lang="en-GB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1742368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1030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32004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3200400" cy="3684588"/>
          </a:xfrm>
        </p:spPr>
        <p:txBody>
          <a:bodyPr rtlCol="0"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1734325"/>
            <a:ext cx="32004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2558237"/>
            <a:ext cx="3200400" cy="3684588"/>
          </a:xfrm>
        </p:spPr>
        <p:txBody>
          <a:bodyPr rtlCol="0"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0851D2E-FEBE-45BF-A78F-C1F61B6C38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2" y="1734325"/>
            <a:ext cx="32004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135C99B-A268-4617-89C4-8F3AA2AAA6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2" y="2558237"/>
            <a:ext cx="3200400" cy="3684588"/>
          </a:xfrm>
        </p:spPr>
        <p:txBody>
          <a:bodyPr rtlCol="0"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0255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FC1870-C7ED-435A-8479-DFD344B9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33400"/>
            <a:ext cx="5496636" cy="1685898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55DAF2-123D-4C27-95D2-974B57107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29347"/>
            <a:ext cx="5496636" cy="3821743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E3769467-BA9B-49FE-B40A-419EF3276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86070" y="0"/>
            <a:ext cx="2463897" cy="3429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7878E15-1592-426F-A454-7F45682245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49155" y="0"/>
            <a:ext cx="2539797" cy="3429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E318F348-8CAC-4ADD-8162-E88487E44EB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86070" y="3383280"/>
            <a:ext cx="2463897" cy="347472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C762F208-8E03-4B5E-9F11-0F01147F6A4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49155" y="3383280"/>
            <a:ext cx="2539797" cy="347472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12CC964-A50B-4C29-B4E4-2C30BB34CCF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9711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AF1A06-62E5-489E-B58B-735C8C7A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9C6C4F-4058-4399-B572-5BE848DDF8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7444"/>
            <a:ext cx="4966447" cy="6846394"/>
          </a:xfrm>
          <a:custGeom>
            <a:avLst/>
            <a:gdLst>
              <a:gd name="connsiteX0" fmla="*/ 0 w 4966447"/>
              <a:gd name="connsiteY0" fmla="*/ 0 h 6846394"/>
              <a:gd name="connsiteX1" fmla="*/ 4966447 w 4966447"/>
              <a:gd name="connsiteY1" fmla="*/ 0 h 6846394"/>
              <a:gd name="connsiteX2" fmla="*/ 3362258 w 4966447"/>
              <a:gd name="connsiteY2" fmla="*/ 6846394 h 6846394"/>
              <a:gd name="connsiteX3" fmla="*/ 0 w 4966447"/>
              <a:gd name="connsiteY3" fmla="*/ 6846394 h 68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47" h="6846394">
                <a:moveTo>
                  <a:pt x="0" y="0"/>
                </a:moveTo>
                <a:lnTo>
                  <a:pt x="4966447" y="0"/>
                </a:lnTo>
                <a:lnTo>
                  <a:pt x="3362258" y="6846394"/>
                </a:lnTo>
                <a:lnTo>
                  <a:pt x="0" y="684639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Sample Footer Text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26D8E8-8E78-469E-8668-51D3E4C11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 rtlCol="0"/>
          <a:lstStyle>
            <a:lvl1pPr>
              <a:buNone/>
              <a:defRPr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096BF3-A78D-4B37-892C-A0C327118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478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7023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rtlCol="0" anchor="b">
            <a:normAutofit/>
          </a:bodyPr>
          <a:lstStyle>
            <a:lvl1pPr algn="ctr">
              <a:defRPr sz="66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 rtlCol="0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9970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4515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3679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59756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5752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CA046725-2805-431E-AA4E-0B018DFB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3C30A62C-FEC9-4F1D-976E-DB003592F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-5979"/>
            <a:ext cx="5111086" cy="693221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57998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A2C262-0DF7-4EBE-8F23-D1240B3BB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5" y="675167"/>
            <a:ext cx="3761862" cy="3055078"/>
          </a:xfrm>
        </p:spPr>
        <p:txBody>
          <a:bodyPr rtlCol="0" anchor="t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0E531D-ED29-45E2-A30F-0363B29E0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424" y="533400"/>
            <a:ext cx="3794512" cy="5797237"/>
          </a:xfrm>
        </p:spPr>
        <p:txBody>
          <a:bodyPr rtlCol="0" anchor="ctr">
            <a:normAutofit/>
          </a:bodyPr>
          <a:lstStyle>
            <a:lvl1pPr>
              <a:buNone/>
              <a:defRPr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01F434-3E0E-40D9-A2D3-857BAE77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" idx="2"/>
          </p:cNvCxnSpPr>
          <p:nvPr userDrawn="1"/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44F5C56-0053-4E4A-BFFF-E98E7B91CC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1096" y="0"/>
            <a:ext cx="2660904" cy="3429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26008DD-DEA7-4900-8D76-128694E123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31096" y="3383280"/>
            <a:ext cx="2660904" cy="347472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9851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943FF111-78CB-4983-B8F5-B6B8AB608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213E2B-F1F4-4058-B2C2-73EC82E30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3790" y="1064715"/>
            <a:ext cx="6153912" cy="3922755"/>
          </a:xfrm>
        </p:spPr>
        <p:txBody>
          <a:bodyPr rtlCol="0">
            <a:normAutofit/>
          </a:bodyPr>
          <a:lstStyle>
            <a:lvl1pPr algn="l">
              <a:defRPr sz="4400"/>
            </a:lvl1pPr>
          </a:lstStyle>
          <a:p>
            <a:pPr algn="r"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F3C210C-32A8-4833-93AA-B97D51CEA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3790" y="5033339"/>
            <a:ext cx="6157951" cy="943386"/>
          </a:xfrm>
        </p:spPr>
        <p:txBody>
          <a:bodyPr rtlCol="0"/>
          <a:lstStyle>
            <a:lvl1pPr>
              <a:buNone/>
              <a:defRPr/>
            </a:lvl1pPr>
          </a:lstStyle>
          <a:p>
            <a:pPr algn="r" rtl="0"/>
            <a:r>
              <a:rPr lang="en-US"/>
              <a:t>Click to edit Master subtitle style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FA8250-8F05-4500-98CD-AD8B9E2BA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4A7590-29E0-4C43-A12B-EE5A8672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440C747-2FA3-4C97-A0A7-52520A197E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22" y="0"/>
            <a:ext cx="4811317" cy="6857998"/>
          </a:xfrm>
          <a:custGeom>
            <a:avLst/>
            <a:gdLst>
              <a:gd name="connsiteX0" fmla="*/ 0 w 4811317"/>
              <a:gd name="connsiteY0" fmla="*/ 0 h 6857998"/>
              <a:gd name="connsiteX1" fmla="*/ 4811317 w 4811317"/>
              <a:gd name="connsiteY1" fmla="*/ 0 h 6857998"/>
              <a:gd name="connsiteX2" fmla="*/ 2712446 w 4811317"/>
              <a:gd name="connsiteY2" fmla="*/ 6857998 h 6857998"/>
              <a:gd name="connsiteX3" fmla="*/ 0 w 4811317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6046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91958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0526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3DC9447-F266-4B2E-8776-377FB587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F96C23-62A5-470B-9372-63814535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3734" y="557304"/>
            <a:ext cx="5355265" cy="1625731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B16D8F-69C0-44C7-95EE-6C7CDECA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576137" y="0"/>
            <a:ext cx="668374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8FA2190-55B9-429E-AE43-1A9A41DBEB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4742121" cy="3434316"/>
          </a:xfrm>
          <a:custGeom>
            <a:avLst/>
            <a:gdLst>
              <a:gd name="connsiteX0" fmla="*/ 0 w 4742121"/>
              <a:gd name="connsiteY0" fmla="*/ 0 h 3434316"/>
              <a:gd name="connsiteX1" fmla="*/ 4306186 w 4742121"/>
              <a:gd name="connsiteY1" fmla="*/ 0 h 3434316"/>
              <a:gd name="connsiteX2" fmla="*/ 4742121 w 4742121"/>
              <a:gd name="connsiteY2" fmla="*/ 3434316 h 3434316"/>
              <a:gd name="connsiteX3" fmla="*/ 0 w 4742121"/>
              <a:gd name="connsiteY3" fmla="*/ 3434316 h 343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121" h="3434316">
                <a:moveTo>
                  <a:pt x="0" y="0"/>
                </a:moveTo>
                <a:lnTo>
                  <a:pt x="4306186" y="0"/>
                </a:lnTo>
                <a:lnTo>
                  <a:pt x="4742121" y="3434316"/>
                </a:lnTo>
                <a:lnTo>
                  <a:pt x="0" y="343431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EDFEAD-E435-414E-A9BA-4119679CBA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5" y="3432620"/>
            <a:ext cx="5178056" cy="3425380"/>
          </a:xfrm>
          <a:custGeom>
            <a:avLst/>
            <a:gdLst>
              <a:gd name="connsiteX0" fmla="*/ 0 w 5178056"/>
              <a:gd name="connsiteY0" fmla="*/ 0 h 3425380"/>
              <a:gd name="connsiteX1" fmla="*/ 4742581 w 5178056"/>
              <a:gd name="connsiteY1" fmla="*/ 0 h 3425380"/>
              <a:gd name="connsiteX2" fmla="*/ 5178056 w 5178056"/>
              <a:gd name="connsiteY2" fmla="*/ 3425380 h 3425380"/>
              <a:gd name="connsiteX3" fmla="*/ 0 w 5178056"/>
              <a:gd name="connsiteY3" fmla="*/ 3425380 h 34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056" h="3425380">
                <a:moveTo>
                  <a:pt x="0" y="0"/>
                </a:moveTo>
                <a:lnTo>
                  <a:pt x="4742581" y="0"/>
                </a:lnTo>
                <a:lnTo>
                  <a:pt x="5178056" y="3425380"/>
                </a:lnTo>
                <a:lnTo>
                  <a:pt x="0" y="342538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C28F12-C8E8-444E-8B69-9A0561604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734" y="2183035"/>
            <a:ext cx="5355266" cy="4121845"/>
          </a:xfrm>
        </p:spPr>
        <p:txBody>
          <a:bodyPr rtlCol="0" anchor="ctr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Sample Footer Text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556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49714512-90F0-4B35-94F8-E1B4DCE96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750" y="975816"/>
            <a:ext cx="2979897" cy="1264340"/>
          </a:xfrm>
        </p:spPr>
        <p:txBody>
          <a:bodyPr rtlCol="0" anchor="b">
            <a:normAutofit/>
          </a:bodyPr>
          <a:lstStyle>
            <a:lvl1pPr>
              <a:buNone/>
              <a:defRPr/>
            </a:lvl1pPr>
          </a:lstStyle>
          <a:p>
            <a:pPr algn="l" rtl="0"/>
            <a:r>
              <a:rPr lang="en-US" sz="1600"/>
              <a:t>Click to edit Master subtitle style</a:t>
            </a:r>
            <a:endParaRPr lang="en-GB" sz="160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4895DE7-C22A-447F-B81A-BDCA25CAF2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08292" y="3"/>
            <a:ext cx="8997356" cy="4581079"/>
          </a:xfrm>
          <a:custGeom>
            <a:avLst/>
            <a:gdLst>
              <a:gd name="connsiteX0" fmla="*/ 0 w 8997356"/>
              <a:gd name="connsiteY0" fmla="*/ 0 h 4581079"/>
              <a:gd name="connsiteX1" fmla="*/ 8983708 w 8997356"/>
              <a:gd name="connsiteY1" fmla="*/ 0 h 4581079"/>
              <a:gd name="connsiteX2" fmla="*/ 8997356 w 8997356"/>
              <a:gd name="connsiteY2" fmla="*/ 893928 h 4581079"/>
              <a:gd name="connsiteX3" fmla="*/ 4060801 w 8997356"/>
              <a:gd name="connsiteY3" fmla="*/ 4581079 h 4581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97356" h="4581079">
                <a:moveTo>
                  <a:pt x="0" y="0"/>
                </a:moveTo>
                <a:lnTo>
                  <a:pt x="8983708" y="0"/>
                </a:lnTo>
                <a:lnTo>
                  <a:pt x="8997356" y="893928"/>
                </a:lnTo>
                <a:lnTo>
                  <a:pt x="4060801" y="45810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5B5EF63-EEAA-4B07-A2B8-2483452BBA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3070" y="883420"/>
            <a:ext cx="4948931" cy="5974580"/>
          </a:xfrm>
          <a:custGeom>
            <a:avLst/>
            <a:gdLst>
              <a:gd name="connsiteX0" fmla="*/ 4948931 w 4948931"/>
              <a:gd name="connsiteY0" fmla="*/ 0 h 5974580"/>
              <a:gd name="connsiteX1" fmla="*/ 4948931 w 4948931"/>
              <a:gd name="connsiteY1" fmla="*/ 5974580 h 5974580"/>
              <a:gd name="connsiteX2" fmla="*/ 2028713 w 4948931"/>
              <a:gd name="connsiteY2" fmla="*/ 5974580 h 5974580"/>
              <a:gd name="connsiteX3" fmla="*/ 0 w 4948931"/>
              <a:gd name="connsiteY3" fmla="*/ 3710792 h 597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8931" h="5974580">
                <a:moveTo>
                  <a:pt x="4948931" y="0"/>
                </a:moveTo>
                <a:lnTo>
                  <a:pt x="4948931" y="5974580"/>
                </a:lnTo>
                <a:lnTo>
                  <a:pt x="2028713" y="5974580"/>
                </a:lnTo>
                <a:lnTo>
                  <a:pt x="0" y="371079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4F9D0F6-DE6A-44A3-9D9E-A53D0C2292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34997" y="4574265"/>
            <a:ext cx="5074516" cy="2298983"/>
          </a:xfrm>
          <a:custGeom>
            <a:avLst/>
            <a:gdLst>
              <a:gd name="connsiteX0" fmla="*/ 3034176 w 5074516"/>
              <a:gd name="connsiteY0" fmla="*/ 0 h 2298983"/>
              <a:gd name="connsiteX1" fmla="*/ 5074516 w 5074516"/>
              <a:gd name="connsiteY1" fmla="*/ 2298983 h 2298983"/>
              <a:gd name="connsiteX2" fmla="*/ 0 w 5074516"/>
              <a:gd name="connsiteY2" fmla="*/ 2298983 h 22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74516" h="2298983">
                <a:moveTo>
                  <a:pt x="3034176" y="0"/>
                </a:moveTo>
                <a:lnTo>
                  <a:pt x="5074516" y="2298983"/>
                </a:lnTo>
                <a:lnTo>
                  <a:pt x="0" y="22989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EE8AE0-4188-4CB6-8BFB-70E163ED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2679192"/>
            <a:ext cx="4946904" cy="3273552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810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4024312"/>
          </a:xfrm>
        </p:spPr>
        <p:txBody>
          <a:bodyPr rtlCol="0"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6483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2649690"/>
          </a:xfrm>
        </p:spPr>
        <p:txBody>
          <a:bodyPr rtlCol="0"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059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08BDEDEF-6AC9-4ADF-B6AE-83CC82D2A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-5979"/>
            <a:ext cx="5111086" cy="687762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702995 w 6699211"/>
              <a:gd name="connsiteY0" fmla="*/ 5613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56139 h 6857998"/>
              <a:gd name="connsiteX0" fmla="*/ 2702995 w 6699211"/>
              <a:gd name="connsiteY0" fmla="*/ 29135 h 6830994"/>
              <a:gd name="connsiteX1" fmla="*/ 6681322 w 6699211"/>
              <a:gd name="connsiteY1" fmla="*/ 0 h 6830994"/>
              <a:gd name="connsiteX2" fmla="*/ 6699211 w 6699211"/>
              <a:gd name="connsiteY2" fmla="*/ 6830994 h 6830994"/>
              <a:gd name="connsiteX3" fmla="*/ 0 w 6699211"/>
              <a:gd name="connsiteY3" fmla="*/ 6817346 h 6830994"/>
              <a:gd name="connsiteX4" fmla="*/ 2702995 w 6699211"/>
              <a:gd name="connsiteY4" fmla="*/ 29135 h 6830994"/>
              <a:gd name="connsiteX0" fmla="*/ 2702995 w 6699211"/>
              <a:gd name="connsiteY0" fmla="*/ 2131 h 6803990"/>
              <a:gd name="connsiteX1" fmla="*/ 6699211 w 6699211"/>
              <a:gd name="connsiteY1" fmla="*/ 0 h 6803990"/>
              <a:gd name="connsiteX2" fmla="*/ 6699211 w 6699211"/>
              <a:gd name="connsiteY2" fmla="*/ 6803990 h 6803990"/>
              <a:gd name="connsiteX3" fmla="*/ 0 w 6699211"/>
              <a:gd name="connsiteY3" fmla="*/ 6790342 h 6803990"/>
              <a:gd name="connsiteX4" fmla="*/ 2702995 w 6699211"/>
              <a:gd name="connsiteY4" fmla="*/ 2131 h 680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03990">
                <a:moveTo>
                  <a:pt x="2702995" y="2131"/>
                </a:moveTo>
                <a:lnTo>
                  <a:pt x="6699211" y="0"/>
                </a:lnTo>
                <a:lnTo>
                  <a:pt x="6699211" y="6803990"/>
                </a:lnTo>
                <a:lnTo>
                  <a:pt x="0" y="6790342"/>
                </a:lnTo>
                <a:lnTo>
                  <a:pt x="2702995" y="213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0CB336-8515-4565-B747-B4EA83B4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680485"/>
            <a:ext cx="3393440" cy="2748515"/>
          </a:xfrm>
        </p:spPr>
        <p:txBody>
          <a:bodyPr rtlCol="0" anchor="t"/>
          <a:lstStyle/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4F675D-D792-42C0-8961-D2D1D79CD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D2EC4D-FD33-4925-B0A8-68C9818DB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678" y="533399"/>
            <a:ext cx="3678762" cy="5771481"/>
          </a:xfrm>
        </p:spPr>
        <p:txBody>
          <a:bodyPr rtlCol="0" anchor="ctr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C7C9F55-A39F-4FB9-BEAD-745EA3E0A2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1096" y="0"/>
            <a:ext cx="2660904" cy="2322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A480833B-6513-44B8-B08A-6FCB3911FE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31096" y="2324100"/>
            <a:ext cx="2660904" cy="2322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BCCF25F-1246-4BAE-BAA2-FB33719CF5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31096" y="4535424"/>
            <a:ext cx="2660904" cy="2322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054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5496CA69-F288-4538-974D-9A68581F49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43000" y="2350008"/>
            <a:ext cx="1965960" cy="180136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1F7CBA7A-8076-4743-AD9E-CB0B2B1D18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5421" y="4319521"/>
            <a:ext cx="1963236" cy="365760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B03D9A7-85A7-4570-ADAF-E43C05B52D0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143000" y="4761768"/>
            <a:ext cx="1963236" cy="741904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Title</a:t>
            </a:r>
          </a:p>
        </p:txBody>
      </p:sp>
      <p:sp>
        <p:nvSpPr>
          <p:cNvPr id="51" name="Picture Placeholder 49">
            <a:extLst>
              <a:ext uri="{FF2B5EF4-FFF2-40B4-BE49-F238E27FC236}">
                <a16:creationId xmlns:a16="http://schemas.microsoft.com/office/drawing/2014/main" id="{ADF2F19D-7D9A-47B3-8711-A71F034693F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84636" y="2350008"/>
            <a:ext cx="1965960" cy="180136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90A904C-841C-438E-BD4B-C18FC28CBD0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789781" y="4319520"/>
            <a:ext cx="1963236" cy="365760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611759C1-BECA-460C-916A-079B29E05C3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787360" y="4761767"/>
            <a:ext cx="1963236" cy="741904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Title</a:t>
            </a:r>
          </a:p>
        </p:txBody>
      </p:sp>
      <p:sp>
        <p:nvSpPr>
          <p:cNvPr id="52" name="Picture Placeholder 49">
            <a:extLst>
              <a:ext uri="{FF2B5EF4-FFF2-40B4-BE49-F238E27FC236}">
                <a16:creationId xmlns:a16="http://schemas.microsoft.com/office/drawing/2014/main" id="{4519A595-9DA0-413B-A1E1-B0F059132DD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37376" y="2350008"/>
            <a:ext cx="1965960" cy="180136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20274DC-5128-46D8-9229-02288D26493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441406" y="4319520"/>
            <a:ext cx="1963236" cy="365760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6F92FD73-9CD4-4AB0-8DEF-B9D7B1C5904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38985" y="4761767"/>
            <a:ext cx="1963236" cy="741904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Title</a:t>
            </a:r>
          </a:p>
        </p:txBody>
      </p:sp>
      <p:sp>
        <p:nvSpPr>
          <p:cNvPr id="53" name="Picture Placeholder 49">
            <a:extLst>
              <a:ext uri="{FF2B5EF4-FFF2-40B4-BE49-F238E27FC236}">
                <a16:creationId xmlns:a16="http://schemas.microsoft.com/office/drawing/2014/main" id="{ECF2CB24-2F78-42B5-BEC0-904245F3745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9136" y="2350008"/>
            <a:ext cx="1965960" cy="180136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E099301F-F262-4EB4-9AAA-D10A9CF42DC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090610" y="4319520"/>
            <a:ext cx="1963236" cy="365760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D5BC820-7DAB-4C8E-A7E4-A885BBE9AB8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088189" y="4761767"/>
            <a:ext cx="1963236" cy="741904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8327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2810" cy="4351338"/>
          </a:xfrm>
        </p:spPr>
        <p:txBody>
          <a:bodyPr rtlCol="0"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6218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en-GB"/>
              <a:t>2/7/20XX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pPr rtl="0"/>
            <a:r>
              <a:rPr lang="en-GB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603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5" r:id="rId4"/>
    <p:sldLayoutId id="2147483686" r:id="rId5"/>
    <p:sldLayoutId id="2147483662" r:id="rId6"/>
    <p:sldLayoutId id="2147483679" r:id="rId7"/>
    <p:sldLayoutId id="2147483682" r:id="rId8"/>
    <p:sldLayoutId id="2147483687" r:id="rId9"/>
    <p:sldLayoutId id="2147483665" r:id="rId10"/>
    <p:sldLayoutId id="2147483683" r:id="rId11"/>
    <p:sldLayoutId id="2147483677" r:id="rId12"/>
    <p:sldLayoutId id="2147483678" r:id="rId13"/>
    <p:sldLayoutId id="2147483684" r:id="rId14"/>
    <p:sldLayoutId id="2147483661" r:id="rId15"/>
    <p:sldLayoutId id="2147483663" r:id="rId16"/>
    <p:sldLayoutId id="2147483664" r:id="rId17"/>
    <p:sldLayoutId id="2147483666" r:id="rId18"/>
    <p:sldLayoutId id="2147483667" r:id="rId19"/>
    <p:sldLayoutId id="2147483685" r:id="rId20"/>
    <p:sldLayoutId id="2147483668" r:id="rId21"/>
    <p:sldLayoutId id="2147483669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low angle view of buildings in a city">
            <a:extLst>
              <a:ext uri="{FF2B5EF4-FFF2-40B4-BE49-F238E27FC236}">
                <a16:creationId xmlns:a16="http://schemas.microsoft.com/office/drawing/2014/main" id="{3CF2725B-8BAD-4651-8A3F-80E7338713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3279" y="0"/>
            <a:ext cx="956872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B36C10-A9EA-414E-B3D3-09BAD9FA9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97" y="1040001"/>
            <a:ext cx="3338625" cy="3150159"/>
          </a:xfrm>
        </p:spPr>
        <p:txBody>
          <a:bodyPr rtlCol="0">
            <a:normAutofit/>
          </a:bodyPr>
          <a:lstStyle/>
          <a:p>
            <a:pPr rtl="0"/>
            <a:r>
              <a:rPr lang="en-GB" sz="3600" dirty="0"/>
              <a:t>Proto-type financial asset 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140D27-0E15-4434-A8B8-FC32761449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0538" y="4240213"/>
            <a:ext cx="3497262" cy="1801812"/>
          </a:xfrm>
        </p:spPr>
        <p:txBody>
          <a:bodyPr rtlCol="0"/>
          <a:lstStyle/>
          <a:p>
            <a:pPr rtl="0"/>
            <a:r>
              <a:rPr lang="en-GB" dirty="0"/>
              <a:t>By Richard</a:t>
            </a:r>
          </a:p>
        </p:txBody>
      </p:sp>
    </p:spTree>
    <p:extLst>
      <p:ext uri="{BB962C8B-B14F-4D97-AF65-F5344CB8AC3E}">
        <p14:creationId xmlns:p14="http://schemas.microsoft.com/office/powerpoint/2010/main" val="170963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5E37-3C95-4E35-8624-CC190CC1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5" y="675167"/>
            <a:ext cx="3761862" cy="3055078"/>
          </a:xfrm>
        </p:spPr>
        <p:txBody>
          <a:bodyPr rtlCol="0">
            <a:normAutofit/>
          </a:bodyPr>
          <a:lstStyle/>
          <a:p>
            <a:pPr rtl="0"/>
            <a:r>
              <a:rPr lang="en-GB" sz="3600" dirty="0"/>
              <a:t>Agenda &amp;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16715-277D-4042-B401-03CD007D7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424" y="533400"/>
            <a:ext cx="3794512" cy="5797237"/>
          </a:xfrm>
        </p:spPr>
        <p:txBody>
          <a:bodyPr rtlCol="0"/>
          <a:lstStyle/>
          <a:p>
            <a:pPr rtl="0"/>
            <a:r>
              <a:rPr lang="en-GB" dirty="0"/>
              <a:t>Motivation</a:t>
            </a:r>
          </a:p>
          <a:p>
            <a:pPr rtl="0"/>
            <a:r>
              <a:rPr lang="en-GB" dirty="0"/>
              <a:t>Methodology</a:t>
            </a:r>
          </a:p>
          <a:p>
            <a:pPr rtl="0"/>
            <a:r>
              <a:rPr lang="en-GB" dirty="0"/>
              <a:t>Data Diagram</a:t>
            </a:r>
          </a:p>
          <a:p>
            <a:pPr rtl="0"/>
            <a:r>
              <a:rPr lang="en-GB" dirty="0"/>
              <a:t>Demo</a:t>
            </a:r>
          </a:p>
          <a:p>
            <a:pPr rtl="0"/>
            <a:r>
              <a:rPr lang="en-GB" dirty="0"/>
              <a:t>Limitation &amp; Additions</a:t>
            </a:r>
          </a:p>
          <a:p>
            <a:pPr rtl="0"/>
            <a:r>
              <a:rPr lang="en-GB" dirty="0"/>
              <a:t>Lessons Learned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F98A8A15-91B5-4554-95A4-612A5FC0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 rtlCol="0"/>
          <a:lstStyle/>
          <a:p>
            <a:pPr rtl="0"/>
            <a:r>
              <a:rPr lang="en-GB" dirty="0"/>
              <a:t>Digital Futures Capstone</a:t>
            </a:r>
          </a:p>
        </p:txBody>
      </p:sp>
      <p:pic>
        <p:nvPicPr>
          <p:cNvPr id="7" name="Picture Placeholder 6" descr="View of city buildings over the water">
            <a:extLst>
              <a:ext uri="{FF2B5EF4-FFF2-40B4-BE49-F238E27FC236}">
                <a16:creationId xmlns:a16="http://schemas.microsoft.com/office/drawing/2014/main" id="{4C61771D-5836-4E5C-A19A-3F15641B87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1096" y="0"/>
            <a:ext cx="2660904" cy="3429000"/>
          </a:xfrm>
        </p:spPr>
      </p:pic>
      <p:pic>
        <p:nvPicPr>
          <p:cNvPr id="9" name="Picture Placeholder 8" descr="Background Graphic with lights">
            <a:extLst>
              <a:ext uri="{FF2B5EF4-FFF2-40B4-BE49-F238E27FC236}">
                <a16:creationId xmlns:a16="http://schemas.microsoft.com/office/drawing/2014/main" id="{51C83C9C-B18C-4D14-8539-EBB0422AB0F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1096" y="3383280"/>
            <a:ext cx="2660904" cy="3474720"/>
          </a:xfrm>
        </p:spPr>
      </p:pic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4F07F2C9-B12E-4D08-B90F-5E6AA687A5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en-GB" dirty="0"/>
              <a:t>5/7/2024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D3141030-4F7D-4526-B0FC-1EA787D5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GB" smtClean="0"/>
              <a:pPr rtl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6291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99C3-3EDC-4898-A2E4-D8ACEE6A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3734" y="557304"/>
            <a:ext cx="5355265" cy="1625731"/>
          </a:xfrm>
        </p:spPr>
        <p:txBody>
          <a:bodyPr rtlCol="0"/>
          <a:lstStyle/>
          <a:p>
            <a:pPr rtl="0"/>
            <a:r>
              <a:rPr lang="en-GB" dirty="0"/>
              <a:t>Motivation</a:t>
            </a:r>
          </a:p>
        </p:txBody>
      </p:sp>
      <p:pic>
        <p:nvPicPr>
          <p:cNvPr id="7" name="Picture Placeholder 6" descr="Aerial view of city buildings">
            <a:extLst>
              <a:ext uri="{FF2B5EF4-FFF2-40B4-BE49-F238E27FC236}">
                <a16:creationId xmlns:a16="http://schemas.microsoft.com/office/drawing/2014/main" id="{F718B2F1-208E-4A1D-9716-513B0D7093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742121" cy="3434316"/>
          </a:xfrm>
        </p:spPr>
      </p:pic>
      <p:pic>
        <p:nvPicPr>
          <p:cNvPr id="9" name="Picture Placeholder 8" descr="A picture containing blue glass buildings with reflection">
            <a:extLst>
              <a:ext uri="{FF2B5EF4-FFF2-40B4-BE49-F238E27FC236}">
                <a16:creationId xmlns:a16="http://schemas.microsoft.com/office/drawing/2014/main" id="{D8F748D4-DB82-42E3-894A-0552C0FD2A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" y="3432620"/>
            <a:ext cx="5178056" cy="342538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130D8-AD6A-4638-9059-326759848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733" y="2055445"/>
            <a:ext cx="5355266" cy="1130114"/>
          </a:xfrm>
        </p:spPr>
        <p:txBody>
          <a:bodyPr rtlCol="0"/>
          <a:lstStyle/>
          <a:p>
            <a:pPr rtl="0"/>
            <a:r>
              <a:rPr lang="en-GB" dirty="0"/>
              <a:t>Market Participation</a:t>
            </a:r>
          </a:p>
          <a:p>
            <a:pPr rtl="0"/>
            <a:r>
              <a:rPr lang="en-GB" dirty="0"/>
              <a:t>Investment and Choice</a:t>
            </a:r>
          </a:p>
        </p:txBody>
      </p:sp>
      <p:sp>
        <p:nvSpPr>
          <p:cNvPr id="182" name="Footer Placeholder 181">
            <a:extLst>
              <a:ext uri="{FF2B5EF4-FFF2-40B4-BE49-F238E27FC236}">
                <a16:creationId xmlns:a16="http://schemas.microsoft.com/office/drawing/2014/main" id="{8BB1C063-9855-4E9A-936C-931C7C65E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 rtlCol="0"/>
          <a:lstStyle/>
          <a:p>
            <a:pPr rtl="0"/>
            <a:r>
              <a:rPr lang="en-GB" dirty="0"/>
              <a:t>Digital Futures Capstone</a:t>
            </a:r>
          </a:p>
        </p:txBody>
      </p:sp>
      <p:sp>
        <p:nvSpPr>
          <p:cNvPr id="181" name="Date Placeholder 180">
            <a:extLst>
              <a:ext uri="{FF2B5EF4-FFF2-40B4-BE49-F238E27FC236}">
                <a16:creationId xmlns:a16="http://schemas.microsoft.com/office/drawing/2014/main" id="{374E17A0-656A-4A3F-B8F1-F9FF01F33E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en-GB" dirty="0"/>
              <a:t>5/7/2024</a:t>
            </a:r>
          </a:p>
        </p:txBody>
      </p:sp>
      <p:sp>
        <p:nvSpPr>
          <p:cNvPr id="183" name="Slide Number Placeholder 182">
            <a:extLst>
              <a:ext uri="{FF2B5EF4-FFF2-40B4-BE49-F238E27FC236}">
                <a16:creationId xmlns:a16="http://schemas.microsoft.com/office/drawing/2014/main" id="{29707739-DA1E-4E29-A977-FC44841F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GB" smtClean="0"/>
              <a:pPr rtl="0"/>
              <a:t>3</a:t>
            </a:fld>
            <a:endParaRPr lang="en-GB" dirty="0"/>
          </a:p>
        </p:txBody>
      </p:sp>
      <p:pic>
        <p:nvPicPr>
          <p:cNvPr id="5" name="Picture 4" descr="Investment Banking">
            <a:extLst>
              <a:ext uri="{FF2B5EF4-FFF2-40B4-BE49-F238E27FC236}">
                <a16:creationId xmlns:a16="http://schemas.microsoft.com/office/drawing/2014/main" id="{CCE32B59-B71B-21D7-E0BD-6BA837A1A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734" y="3429000"/>
            <a:ext cx="5073825" cy="285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79F08F-6890-4E7D-8F3F-47657269E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3790" y="93997"/>
            <a:ext cx="6153912" cy="3922755"/>
          </a:xfrm>
        </p:spPr>
        <p:txBody>
          <a:bodyPr rtlCol="0"/>
          <a:lstStyle/>
          <a:p>
            <a:pPr rtl="0"/>
            <a:r>
              <a:rPr lang="en-GB" dirty="0"/>
              <a:t>Methodology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D4CE57B-A125-4D72-839E-A7A6A044F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9751" y="3131287"/>
            <a:ext cx="6157951" cy="3099391"/>
          </a:xfrm>
        </p:spPr>
        <p:txBody>
          <a:bodyPr rtlCol="0"/>
          <a:lstStyle/>
          <a:p>
            <a:pPr rtl="0"/>
            <a:r>
              <a:rPr lang="en-GB" dirty="0"/>
              <a:t>Data Source? API</a:t>
            </a:r>
          </a:p>
          <a:p>
            <a:pPr rtl="0"/>
            <a:r>
              <a:rPr lang="en-GB" dirty="0"/>
              <a:t>Storage? Database</a:t>
            </a:r>
          </a:p>
          <a:p>
            <a:pPr rtl="0"/>
            <a:r>
              <a:rPr lang="en-GB" dirty="0"/>
              <a:t>Transport? Pipeline, Cronjob</a:t>
            </a:r>
          </a:p>
          <a:p>
            <a:pPr rtl="0"/>
            <a:r>
              <a:rPr lang="en-GB" dirty="0"/>
              <a:t>Interface? Dashboard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Implementation? Python</a:t>
            </a:r>
          </a:p>
        </p:txBody>
      </p:sp>
      <p:pic>
        <p:nvPicPr>
          <p:cNvPr id="9" name="Picture Placeholder 8" descr="A picture containing blue glass buildings with reflection">
            <a:extLst>
              <a:ext uri="{FF2B5EF4-FFF2-40B4-BE49-F238E27FC236}">
                <a16:creationId xmlns:a16="http://schemas.microsoft.com/office/drawing/2014/main" id="{EB5E1FEF-1282-4779-83BA-2F3F6D476B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22" y="0"/>
            <a:ext cx="4811317" cy="6857998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1ADD0E-60C9-4DBB-AFBA-7492513A4C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en-GB" dirty="0"/>
              <a:t>5/7/2024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8C04B-250D-4AE1-9F65-682FB483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3B0AEB-C993-4B3B-B038-0B90573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Digital Futures Capstone</a:t>
            </a:r>
          </a:p>
        </p:txBody>
      </p:sp>
    </p:spTree>
    <p:extLst>
      <p:ext uri="{BB962C8B-B14F-4D97-AF65-F5344CB8AC3E}">
        <p14:creationId xmlns:p14="http://schemas.microsoft.com/office/powerpoint/2010/main" val="718815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FF8487-12CC-455B-BB28-092AAA3E4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</p:spPr>
        <p:txBody>
          <a:bodyPr rtlCol="0"/>
          <a:lstStyle/>
          <a:p>
            <a:pPr rtl="0"/>
            <a:r>
              <a:rPr lang="en-GB" dirty="0"/>
              <a:t>Data Diagram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CC19BCA-4923-4952-996B-EDA82BCF1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510" y="4319520"/>
            <a:ext cx="1963236" cy="365760"/>
          </a:xfrm>
        </p:spPr>
        <p:txBody>
          <a:bodyPr rtlCol="0"/>
          <a:lstStyle/>
          <a:p>
            <a:pPr rtl="0"/>
            <a:r>
              <a:rPr lang="en-GB" dirty="0"/>
              <a:t>API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F48DD50-F55B-417A-A09A-9FF61091CD3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9510" y="4761767"/>
            <a:ext cx="1963236" cy="741904"/>
          </a:xfrm>
        </p:spPr>
        <p:txBody>
          <a:bodyPr rtlCol="0"/>
          <a:lstStyle/>
          <a:p>
            <a:pPr rtl="0"/>
            <a:r>
              <a:rPr lang="en-GB" dirty="0"/>
              <a:t>OSRS Wiki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7A0AB77-FE60-4102-A808-335BC24E995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167687" y="4319520"/>
            <a:ext cx="1963236" cy="365760"/>
          </a:xfrm>
        </p:spPr>
        <p:txBody>
          <a:bodyPr rtlCol="0"/>
          <a:lstStyle/>
          <a:p>
            <a:pPr rtl="0"/>
            <a:r>
              <a:rPr lang="en-GB" dirty="0"/>
              <a:t>Data Pipeline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5900307-389C-4833-9F6D-23CF84A7E974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167686" y="4761767"/>
            <a:ext cx="2137961" cy="741904"/>
          </a:xfrm>
        </p:spPr>
        <p:txBody>
          <a:bodyPr rtlCol="0"/>
          <a:lstStyle/>
          <a:p>
            <a:pPr rtl="0"/>
            <a:r>
              <a:rPr lang="en-GB" dirty="0"/>
              <a:t>Pandas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D7A6FC1-6929-4A5F-90E7-8D66A6079B21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096000" y="4319520"/>
            <a:ext cx="1963236" cy="365760"/>
          </a:xfrm>
        </p:spPr>
        <p:txBody>
          <a:bodyPr rtlCol="0"/>
          <a:lstStyle/>
          <a:p>
            <a:pPr rtl="0"/>
            <a:r>
              <a:rPr lang="en-GB" dirty="0"/>
              <a:t>Pagila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455B81D-74E1-4993-9CB7-C86E383417E1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095999" y="4761767"/>
            <a:ext cx="2137961" cy="741904"/>
          </a:xfrm>
        </p:spPr>
        <p:txBody>
          <a:bodyPr rtlCol="0"/>
          <a:lstStyle/>
          <a:p>
            <a:pPr rtl="0"/>
            <a:r>
              <a:rPr lang="en-GB" dirty="0"/>
              <a:t>AWS RDS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6AF93C3-3990-4E16-BC70-CEEBCF7E9B7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8402220" y="4319520"/>
            <a:ext cx="1963236" cy="365760"/>
          </a:xfrm>
        </p:spPr>
        <p:txBody>
          <a:bodyPr rtlCol="0"/>
          <a:lstStyle/>
          <a:p>
            <a:pPr rtl="0"/>
            <a:r>
              <a:rPr lang="en-GB" dirty="0"/>
              <a:t>Dashboard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D7685B1-86AF-4938-BC50-1C625318970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402220" y="4761767"/>
            <a:ext cx="1963236" cy="741904"/>
          </a:xfrm>
        </p:spPr>
        <p:txBody>
          <a:bodyPr rtlCol="0"/>
          <a:lstStyle/>
          <a:p>
            <a:pPr rtl="0"/>
            <a:r>
              <a:rPr lang="en-GB" dirty="0"/>
              <a:t>Streamlit</a:t>
            </a:r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F44FB830-1437-400F-A377-489B315C7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 rtlCol="0"/>
          <a:lstStyle/>
          <a:p>
            <a:pPr rtl="0"/>
            <a:r>
              <a:rPr lang="en-GB" dirty="0"/>
              <a:t>Digital Futures Capstone</a:t>
            </a:r>
          </a:p>
        </p:txBody>
      </p:sp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C6073673-4E9F-409B-AC5C-22C9A8D225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en-GB" dirty="0"/>
              <a:t>5/7/2024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97124BB6-5243-455D-83FF-AE2077E38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GB" smtClean="0"/>
              <a:pPr rtl="0"/>
              <a:t>5</a:t>
            </a:fld>
            <a:endParaRPr lang="en-GB" dirty="0"/>
          </a:p>
        </p:txBody>
      </p:sp>
      <p:pic>
        <p:nvPicPr>
          <p:cNvPr id="51" name="Picture 50" descr="A colorful pie chart and graph&#10;&#10;Description automatically generated">
            <a:extLst>
              <a:ext uri="{FF2B5EF4-FFF2-40B4-BE49-F238E27FC236}">
                <a16:creationId xmlns:a16="http://schemas.microsoft.com/office/drawing/2014/main" id="{6A87AD00-EECC-6493-5703-7560D3A18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220" y="1725617"/>
            <a:ext cx="2593903" cy="2593903"/>
          </a:xfrm>
          <a:prstGeom prst="rect">
            <a:avLst/>
          </a:prstGeom>
        </p:spPr>
      </p:pic>
      <p:pic>
        <p:nvPicPr>
          <p:cNvPr id="53" name="Picture 52" descr="A blue object with black background&#10;&#10;Description automatically generated">
            <a:extLst>
              <a:ext uri="{FF2B5EF4-FFF2-40B4-BE49-F238E27FC236}">
                <a16:creationId xmlns:a16="http://schemas.microsoft.com/office/drawing/2014/main" id="{9F609F1C-A104-AB1F-5D4A-FDA3BC46E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124" y="1968933"/>
            <a:ext cx="1897627" cy="1897627"/>
          </a:xfrm>
          <a:prstGeom prst="rect">
            <a:avLst/>
          </a:prstGeom>
        </p:spPr>
      </p:pic>
      <p:pic>
        <p:nvPicPr>
          <p:cNvPr id="55" name="Picture 54" descr="A yellow sign with a gear in the middle&#10;&#10;Description automatically generated">
            <a:extLst>
              <a:ext uri="{FF2B5EF4-FFF2-40B4-BE49-F238E27FC236}">
                <a16:creationId xmlns:a16="http://schemas.microsoft.com/office/drawing/2014/main" id="{5307E6C3-5E5D-2E8C-0B67-56AD1C670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10" y="1960642"/>
            <a:ext cx="1944327" cy="1944327"/>
          </a:xfrm>
          <a:prstGeom prst="rect">
            <a:avLst/>
          </a:prstGeom>
        </p:spPr>
      </p:pic>
      <p:pic>
        <p:nvPicPr>
          <p:cNvPr id="57" name="Picture 5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E5633E-F2FD-FF96-21E2-8FF405833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281" y="1936507"/>
            <a:ext cx="1992596" cy="1992596"/>
          </a:xfrm>
          <a:prstGeom prst="rect">
            <a:avLst/>
          </a:prstGeom>
        </p:spPr>
      </p:pic>
      <p:sp>
        <p:nvSpPr>
          <p:cNvPr id="58" name="Arrow: Right 57">
            <a:extLst>
              <a:ext uri="{FF2B5EF4-FFF2-40B4-BE49-F238E27FC236}">
                <a16:creationId xmlns:a16="http://schemas.microsoft.com/office/drawing/2014/main" id="{DFF99113-DEFA-074E-5FA3-BBC565CDD72A}"/>
              </a:ext>
            </a:extLst>
          </p:cNvPr>
          <p:cNvSpPr/>
          <p:nvPr/>
        </p:nvSpPr>
        <p:spPr>
          <a:xfrm>
            <a:off x="2638953" y="3048360"/>
            <a:ext cx="528733" cy="3533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158EC938-8152-43D7-A1A7-754CD734303C}"/>
              </a:ext>
            </a:extLst>
          </p:cNvPr>
          <p:cNvSpPr/>
          <p:nvPr/>
        </p:nvSpPr>
        <p:spPr>
          <a:xfrm>
            <a:off x="5563655" y="3048360"/>
            <a:ext cx="528733" cy="3533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A3349FB8-BBB0-73AF-E88A-2E0E75A125EB}"/>
              </a:ext>
            </a:extLst>
          </p:cNvPr>
          <p:cNvSpPr/>
          <p:nvPr/>
        </p:nvSpPr>
        <p:spPr>
          <a:xfrm>
            <a:off x="7875600" y="3048360"/>
            <a:ext cx="528733" cy="3533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79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2718-615D-445E-861C-ADF040C4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 rtlCol="0"/>
          <a:lstStyle/>
          <a:p>
            <a:pPr rtl="0"/>
            <a:r>
              <a:rPr lang="en-GB" dirty="0"/>
              <a:t>Demo</a:t>
            </a:r>
          </a:p>
        </p:txBody>
      </p:sp>
      <p:pic>
        <p:nvPicPr>
          <p:cNvPr id="6" name="Picture Placeholder 5" descr="A view of a bridge from below">
            <a:extLst>
              <a:ext uri="{FF2B5EF4-FFF2-40B4-BE49-F238E27FC236}">
                <a16:creationId xmlns:a16="http://schemas.microsoft.com/office/drawing/2014/main" id="{610B39E1-AAA7-4199-8B7C-D12DD364E6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44"/>
            <a:ext cx="4966447" cy="6846394"/>
          </a:xfrm>
        </p:spPr>
      </p:pic>
      <p:sp>
        <p:nvSpPr>
          <p:cNvPr id="35" name="Footer Placeholder 2">
            <a:extLst>
              <a:ext uri="{FF2B5EF4-FFF2-40B4-BE49-F238E27FC236}">
                <a16:creationId xmlns:a16="http://schemas.microsoft.com/office/drawing/2014/main" id="{B7DBC9F7-37C7-4A2D-ACBC-EBDA3588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dirty="0"/>
              <a:t>Digital Futures Capstone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7E6E0-B242-46D9-ABE6-B318CABC4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 rtlCol="0"/>
          <a:lstStyle/>
          <a:p>
            <a:pPr rtl="0"/>
            <a:r>
              <a:rPr lang="en-GB" dirty="0"/>
              <a:t>Featured Items</a:t>
            </a:r>
          </a:p>
          <a:p>
            <a:pPr rtl="0"/>
            <a:r>
              <a:rPr lang="en-GB" dirty="0"/>
              <a:t>Portfolios</a:t>
            </a:r>
          </a:p>
          <a:p>
            <a:pPr rtl="0"/>
            <a:r>
              <a:rPr lang="en-GB" dirty="0"/>
              <a:t>Query</a:t>
            </a:r>
          </a:p>
          <a:p>
            <a:pPr rtl="0"/>
            <a:r>
              <a:rPr lang="en-GB" dirty="0"/>
              <a:t>Statistical Arbitrage</a:t>
            </a:r>
          </a:p>
          <a:p>
            <a:pPr rtl="0"/>
            <a:r>
              <a:rPr lang="en-GB" dirty="0"/>
              <a:t>Top 100s</a:t>
            </a:r>
          </a:p>
          <a:p>
            <a:pPr rtl="0"/>
            <a:r>
              <a:rPr lang="en-GB" dirty="0"/>
              <a:t>Data Lookup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14FC5E-CD12-447F-80A6-B27D30095D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en-GB" dirty="0"/>
              <a:t>5/7/2024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C547C-C2F1-493E-9B64-E089F9DBC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GB" smtClean="0"/>
              <a:pPr rtl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3070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CD2A-2EC1-4055-AE20-4A35A179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GB" dirty="0"/>
              <a:t>Limitations &amp; Additions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4164C-CD4F-433C-8B7E-A0156DB2F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rtlCol="0"/>
          <a:lstStyle/>
          <a:p>
            <a:pPr rtl="0"/>
            <a:r>
              <a:rPr lang="en-GB" dirty="0"/>
              <a:t>Limitations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237F4-D8FA-4EB0-8875-57E81F3EA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 rtlCol="0"/>
          <a:lstStyle/>
          <a:p>
            <a:pPr rtl="0"/>
            <a:r>
              <a:rPr lang="en-GB" dirty="0"/>
              <a:t>API Paywall</a:t>
            </a:r>
          </a:p>
          <a:p>
            <a:pPr rtl="0"/>
            <a:r>
              <a:rPr lang="en-GB" dirty="0"/>
              <a:t>API Legal Use</a:t>
            </a:r>
          </a:p>
          <a:p>
            <a:pPr rtl="0"/>
            <a:r>
              <a:rPr lang="en-GB" dirty="0"/>
              <a:t>Inconsistent API</a:t>
            </a:r>
          </a:p>
          <a:p>
            <a:pPr rtl="0"/>
            <a:r>
              <a:rPr lang="en-GB" dirty="0"/>
              <a:t>Cronjob hourly limit</a:t>
            </a:r>
          </a:p>
          <a:p>
            <a:pPr rtl="0"/>
            <a:r>
              <a:rPr lang="en-GB" dirty="0"/>
              <a:t>Data cleanliness</a:t>
            </a:r>
          </a:p>
          <a:p>
            <a:pPr rtl="0"/>
            <a:r>
              <a:rPr lang="en-GB" dirty="0"/>
              <a:t>Technical debt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A2ABE5-0226-49ED-8CCF-C68A5DC8C3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rtlCol="0"/>
          <a:lstStyle/>
          <a:p>
            <a:pPr rtl="0"/>
            <a:r>
              <a:rPr lang="en-GB" dirty="0"/>
              <a:t>Additional Goals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028CE-DA21-47EC-B483-3CE6A8E62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 rtlCol="0"/>
          <a:lstStyle/>
          <a:p>
            <a:pPr rtl="0"/>
            <a:r>
              <a:rPr lang="en-GB" dirty="0"/>
              <a:t>User custom portfolio creation</a:t>
            </a:r>
          </a:p>
          <a:p>
            <a:pPr rtl="0"/>
            <a:r>
              <a:rPr lang="en-GB" dirty="0"/>
              <a:t>Feature engineering: moving average, historical volatility</a:t>
            </a:r>
          </a:p>
          <a:p>
            <a:pPr rtl="0"/>
            <a:r>
              <a:rPr lang="en-GB" dirty="0"/>
              <a:t>Optimal buy-in feature (id: 13190)</a:t>
            </a:r>
          </a:p>
          <a:p>
            <a:pPr rtl="0"/>
            <a:r>
              <a:rPr lang="en-GB" dirty="0"/>
              <a:t>Better caching/performance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B6C385-03DD-40B8-8F1B-4E62C60C8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 rtlCol="0"/>
          <a:lstStyle/>
          <a:p>
            <a:pPr rtl="0"/>
            <a:r>
              <a:rPr lang="en-GB" dirty="0"/>
              <a:t>Digital Futures Capstone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C5F2A-97FD-42D5-B08A-F20B3EFD7D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en-GB" dirty="0"/>
              <a:t>5/7/2024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229A0-1321-49E2-9958-3B1F86E2C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GB" smtClean="0"/>
              <a:pPr rtl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2158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E2E09-3A82-4E32-88E3-59E694EF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33400"/>
            <a:ext cx="5496636" cy="1685898"/>
          </a:xfrm>
        </p:spPr>
        <p:txBody>
          <a:bodyPr rtlCol="0"/>
          <a:lstStyle/>
          <a:p>
            <a:pPr rtl="0"/>
            <a:r>
              <a:rPr lang="en-GB" dirty="0"/>
              <a:t>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5E272-AF60-4462-95A9-115739F78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29347"/>
            <a:ext cx="5496636" cy="3821743"/>
          </a:xfrm>
        </p:spPr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Problem setting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Value of data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Technical obstacles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Meta working methodology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Minimal viable product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Value in stakeholder communication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372FF69-5317-4BE5-B218-0E85D7FE0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 rtlCol="0"/>
          <a:lstStyle/>
          <a:p>
            <a:pPr rtl="0"/>
            <a:r>
              <a:rPr lang="en-GB" dirty="0"/>
              <a:t>Digital Futures Capstone</a:t>
            </a:r>
          </a:p>
        </p:txBody>
      </p:sp>
      <p:pic>
        <p:nvPicPr>
          <p:cNvPr id="68" name="Picture Placeholder 67" descr="View of city buildings over the water">
            <a:extLst>
              <a:ext uri="{FF2B5EF4-FFF2-40B4-BE49-F238E27FC236}">
                <a16:creationId xmlns:a16="http://schemas.microsoft.com/office/drawing/2014/main" id="{C700B77F-91C5-4642-9ABF-EA81F3CF691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6070" y="0"/>
            <a:ext cx="2463897" cy="3429000"/>
          </a:xfrm>
        </p:spPr>
      </p:pic>
      <p:pic>
        <p:nvPicPr>
          <p:cNvPr id="72" name="Picture Placeholder 71" descr="A picture containing blue glass buildings with reflection">
            <a:extLst>
              <a:ext uri="{FF2B5EF4-FFF2-40B4-BE49-F238E27FC236}">
                <a16:creationId xmlns:a16="http://schemas.microsoft.com/office/drawing/2014/main" id="{781FD203-6B96-4232-92C2-850AD4DA0F7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9155" y="0"/>
            <a:ext cx="2539797" cy="3429000"/>
          </a:xfrm>
        </p:spPr>
      </p:pic>
      <p:pic>
        <p:nvPicPr>
          <p:cNvPr id="74" name="Picture Placeholder 73" descr="Aerial view of city buildings at sunset">
            <a:extLst>
              <a:ext uri="{FF2B5EF4-FFF2-40B4-BE49-F238E27FC236}">
                <a16:creationId xmlns:a16="http://schemas.microsoft.com/office/drawing/2014/main" id="{A84AF2F7-9744-4960-8C3C-77190198196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6070" y="3383280"/>
            <a:ext cx="2463897" cy="3474720"/>
          </a:xfrm>
        </p:spPr>
      </p:pic>
      <p:pic>
        <p:nvPicPr>
          <p:cNvPr id="78" name="Picture Placeholder 77" descr="View of city buildings over the water from a track">
            <a:extLst>
              <a:ext uri="{FF2B5EF4-FFF2-40B4-BE49-F238E27FC236}">
                <a16:creationId xmlns:a16="http://schemas.microsoft.com/office/drawing/2014/main" id="{D76BFBCE-A55E-4F19-9A0A-78307FDBE96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9155" y="3383280"/>
            <a:ext cx="2539797" cy="3474720"/>
          </a:xfr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A857185-E16C-40A5-8032-8049177473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en-GB" dirty="0"/>
              <a:t>5/7/2024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0961BC8-7B79-40B2-B578-4EB512140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GB" smtClean="0"/>
              <a:pPr rtl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5264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8101-4ED5-4D91-9EFA-B0E7C1EA6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2679192"/>
            <a:ext cx="4946904" cy="3273552"/>
          </a:xfrm>
        </p:spPr>
        <p:txBody>
          <a:bodyPr rtlCol="0"/>
          <a:lstStyle/>
          <a:p>
            <a:pPr rtl="0"/>
            <a:r>
              <a:rPr lang="en-GB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D98F09-AA82-4443-B901-71F5DF765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750" y="975816"/>
            <a:ext cx="3008827" cy="1703376"/>
          </a:xfrm>
        </p:spPr>
        <p:txBody>
          <a:bodyPr rtlCol="0"/>
          <a:lstStyle/>
          <a:p>
            <a:pPr rtl="0"/>
            <a:r>
              <a:rPr lang="en-GB" dirty="0"/>
              <a:t>Richard</a:t>
            </a:r>
          </a:p>
          <a:p>
            <a:pPr rtl="0"/>
            <a:r>
              <a:rPr lang="en-GB" dirty="0"/>
              <a:t>Data Engineer Trainee</a:t>
            </a:r>
          </a:p>
          <a:p>
            <a:pPr rtl="0"/>
            <a:r>
              <a:rPr lang="en-GB" dirty="0"/>
              <a:t>Digital Futures</a:t>
            </a:r>
          </a:p>
        </p:txBody>
      </p:sp>
      <p:pic>
        <p:nvPicPr>
          <p:cNvPr id="8" name="Picture Placeholder 7" descr="View of city buildings over the water from a track">
            <a:extLst>
              <a:ext uri="{FF2B5EF4-FFF2-40B4-BE49-F238E27FC236}">
                <a16:creationId xmlns:a16="http://schemas.microsoft.com/office/drawing/2014/main" id="{5A5996C8-9A00-4071-B24A-D1B22DDFAD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8292" y="3"/>
            <a:ext cx="8997356" cy="4581079"/>
          </a:xfrm>
        </p:spPr>
      </p:pic>
      <p:pic>
        <p:nvPicPr>
          <p:cNvPr id="10" name="Picture Placeholder 9" descr="View of city buildings over the water">
            <a:extLst>
              <a:ext uri="{FF2B5EF4-FFF2-40B4-BE49-F238E27FC236}">
                <a16:creationId xmlns:a16="http://schemas.microsoft.com/office/drawing/2014/main" id="{C2C517CC-DCFE-4E86-A4E5-F5BFD7BF69F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3070" y="883420"/>
            <a:ext cx="4948931" cy="5974580"/>
          </a:xfrm>
        </p:spPr>
      </p:pic>
      <p:pic>
        <p:nvPicPr>
          <p:cNvPr id="12" name="Picture Placeholder 11" descr="A picture containing glass buildings with reflection">
            <a:extLst>
              <a:ext uri="{FF2B5EF4-FFF2-40B4-BE49-F238E27FC236}">
                <a16:creationId xmlns:a16="http://schemas.microsoft.com/office/drawing/2014/main" id="{90D6ECDF-A0E4-4308-967E-8BAC3E85A4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4997" y="4574265"/>
            <a:ext cx="5074516" cy="2298983"/>
          </a:xfrm>
        </p:spPr>
      </p:pic>
    </p:spTree>
    <p:extLst>
      <p:ext uri="{BB962C8B-B14F-4D97-AF65-F5344CB8AC3E}">
        <p14:creationId xmlns:p14="http://schemas.microsoft.com/office/powerpoint/2010/main" val="3871568735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160.tgt.Office_50301404_TF22797433_Win32_OJ112196092" id="{2903BBB8-BE33-4839-B169-4F85AEBE70D9}" vid="{0C7966E0-5557-440A-B8C8-2E4B23DE76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5CABE4-909F-4611-A0E1-6E45080B3C9E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A1E8BDE-7A03-4563-82F6-53B214F895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07C1F5B-A1D0-429A-8E7C-3E271353D1E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{FE4F3846-9343-4993-994F-5678C3860A69}tf22797433_win32</Template>
  <TotalTime>266</TotalTime>
  <Words>173</Words>
  <Application>Microsoft Office PowerPoint</Application>
  <PresentationFormat>Widescreen</PresentationFormat>
  <Paragraphs>80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Univers Condensed Light</vt:lpstr>
      <vt:lpstr>Walbaum Display Light</vt:lpstr>
      <vt:lpstr>AngleLinesVTI</vt:lpstr>
      <vt:lpstr>Proto-type financial asset dashboard</vt:lpstr>
      <vt:lpstr>Agenda &amp; introduction</vt:lpstr>
      <vt:lpstr>Motivation</vt:lpstr>
      <vt:lpstr>Methodology</vt:lpstr>
      <vt:lpstr>Data Diagram</vt:lpstr>
      <vt:lpstr>Demo</vt:lpstr>
      <vt:lpstr>Limitations &amp; Additions</vt:lpstr>
      <vt:lpstr>Lessons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Lo</dc:creator>
  <cp:lastModifiedBy>Richard Lo</cp:lastModifiedBy>
  <cp:revision>10</cp:revision>
  <dcterms:created xsi:type="dcterms:W3CDTF">2024-07-04T14:01:44Z</dcterms:created>
  <dcterms:modified xsi:type="dcterms:W3CDTF">2024-07-08T13:36:47Z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